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441" r:id="rId5"/>
    <p:sldId id="540" r:id="rId6"/>
    <p:sldId id="442" r:id="rId7"/>
    <p:sldId id="343" r:id="rId8"/>
    <p:sldId id="443" r:id="rId9"/>
    <p:sldId id="444" r:id="rId10"/>
    <p:sldId id="445" r:id="rId11"/>
    <p:sldId id="547" r:id="rId12"/>
    <p:sldId id="551" r:id="rId13"/>
    <p:sldId id="550" r:id="rId14"/>
    <p:sldId id="542" r:id="rId15"/>
    <p:sldId id="34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vasubramanipodhavoor@gmail.com" initials="" lastIdx="1" clrIdx="0">
    <p:extLst>
      <p:ext uri="{19B8F6BF-5375-455C-9EA6-DF929625EA0E}">
        <p15:presenceInfo xmlns:p15="http://schemas.microsoft.com/office/powerpoint/2012/main" userId="4540c4230c14ec5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213163"/>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65" autoAdjust="0"/>
  </p:normalViewPr>
  <p:slideViewPr>
    <p:cSldViewPr snapToGrid="0">
      <p:cViewPr varScale="1">
        <p:scale>
          <a:sx n="101" d="100"/>
          <a:sy n="101" d="100"/>
        </p:scale>
        <p:origin x="1104" y="90"/>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heme" Target="theme/theme1.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presProps" Target="presProps.xml"/><Relationship Id="rId10" Type="http://schemas.openxmlformats.org/officeDocument/2006/relationships/slide" Target="slides/slide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6050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4" y="2719105"/>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HEART DISEASE PREDICTION</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8"/>
            <a:ext cx="520602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KARTHIKRAJU.S</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 aut22lme06</a:t>
            </a:r>
          </a:p>
          <a:p>
            <a:pPr marR="0" lvl="0" rtl="0">
              <a:lnSpc>
                <a:spcPct val="100000"/>
              </a:lnSpc>
              <a:spcBef>
                <a:spcPts val="0"/>
              </a:spcBef>
              <a:spcAft>
                <a:spcPts val="200"/>
              </a:spcAft>
            </a:pPr>
            <a:r>
              <a:rPr lang="en-US" sz="1100" dirty="0">
                <a:solidFill>
                  <a:schemeClr val="bg1"/>
                </a:solidFill>
              </a:rPr>
              <a:t>College Name: JJ COLLEGE OF ENGINEERING AND TECHNOLOGY TRICHY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2931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In conclusion, the Heart disease prediction system project holds significant promise in enhancing the user experience and driving engagement on the platform. Through the implementation of advanced machine learning algorithms.</a:t>
            </a:r>
          </a:p>
          <a:p>
            <a:pPr marL="173736" indent="-173736">
              <a:spcAft>
                <a:spcPts val="800"/>
              </a:spcAft>
              <a:buClr>
                <a:srgbClr val="213163"/>
              </a:buClr>
              <a:buFont typeface="Arial" panose="020B0604020202020204" pitchFamily="34" charset="0"/>
              <a:buChar char="•"/>
            </a:pPr>
            <a:r>
              <a:rPr lang="en-US" dirty="0"/>
              <a:t>Identifying the processing of raw healthcare data of heart information will be the long term saving of human lives and early detection of abnormalities in heart conditions. </a:t>
            </a:r>
            <a:r>
              <a:rPr lang="en-US" dirty="0" err="1"/>
              <a:t>Mechine</a:t>
            </a:r>
            <a:r>
              <a:rPr lang="en-US" dirty="0"/>
              <a:t> learning techniques were used in the this work to process raw data and provide a new and novel discernment towards heart disease.</a:t>
            </a:r>
          </a:p>
          <a:p>
            <a:pPr marL="173736" indent="-173736">
              <a:spcAft>
                <a:spcPts val="800"/>
              </a:spcAft>
              <a:buClr>
                <a:srgbClr val="213163"/>
              </a:buClr>
              <a:buFont typeface="Arial" panose="020B0604020202020204" pitchFamily="34" charset="0"/>
              <a:buChar char="•"/>
            </a:pP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389E08A-7474-7999-18DB-EAD13A242F48}"/>
              </a:ext>
            </a:extLst>
          </p:cNvPr>
          <p:cNvSpPr txBox="1"/>
          <p:nvPr/>
        </p:nvSpPr>
        <p:spPr>
          <a:xfrm>
            <a:off x="61913" y="12109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0" i="0" dirty="0">
                <a:solidFill>
                  <a:srgbClr val="0000FF"/>
                </a:solidFill>
                <a:effectLst/>
              </a:rPr>
              <a:t>https://colab.research.google.com/github/CongLiu-CN/AIisLove/blob/master/_notebooks/2020-04-30-end-to-end-heart-disease-classification.ipynb#scrollTo=IPcccxtnq-lh</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4" name="TextBox 3">
            <a:extLst>
              <a:ext uri="{FF2B5EF4-FFF2-40B4-BE49-F238E27FC236}">
                <a16:creationId xmlns:a16="http://schemas.microsoft.com/office/drawing/2014/main" id="{2512CF76-4234-C1A5-EF4E-F84FD0BDF5CD}"/>
              </a:ext>
            </a:extLst>
          </p:cNvPr>
          <p:cNvSpPr txBox="1"/>
          <p:nvPr/>
        </p:nvSpPr>
        <p:spPr>
          <a:xfrm>
            <a:off x="44607" y="105043"/>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480951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a:extLst>
              <a:ext uri="{FF2B5EF4-FFF2-40B4-BE49-F238E27FC236}">
                <a16:creationId xmlns:a16="http://schemas.microsoft.com/office/drawing/2014/main" id="{194A3047-20EE-2A67-0731-E9076D17EE80}"/>
              </a:ext>
            </a:extLst>
          </p:cNvPr>
          <p:cNvSpPr txBox="1"/>
          <p:nvPr/>
        </p:nvSpPr>
        <p:spPr>
          <a:xfrm>
            <a:off x="47624" y="8572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4" name="TextBox 3">
            <a:extLst>
              <a:ext uri="{FF2B5EF4-FFF2-40B4-BE49-F238E27FC236}">
                <a16:creationId xmlns:a16="http://schemas.microsoft.com/office/drawing/2014/main" id="{4E69F76B-C645-9C8D-C4AC-9DFA96BD02C1}"/>
              </a:ext>
            </a:extLst>
          </p:cNvPr>
          <p:cNvSpPr txBox="1"/>
          <p:nvPr/>
        </p:nvSpPr>
        <p:spPr>
          <a:xfrm>
            <a:off x="0" y="123825"/>
            <a:ext cx="4633912" cy="338554"/>
          </a:xfrm>
          <a:prstGeom prst="rect">
            <a:avLst/>
          </a:prstGeom>
          <a:solidFill>
            <a:srgbClr val="223366"/>
          </a:solidFill>
        </p:spPr>
        <p:txBody>
          <a:bodyPr wrap="square">
            <a:spAutoFit/>
          </a:bodyPr>
          <a:lstStyle/>
          <a:p>
            <a:r>
              <a:rPr lang="en-US" sz="1600" b="1" dirty="0">
                <a:solidFill>
                  <a:schemeClr val="bg1"/>
                </a:solidFill>
              </a:rPr>
              <a:t>HEART DISEASE PREDICTION</a:t>
            </a:r>
            <a:endParaRPr lang="en-IN" sz="1600"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2410886"/>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 &amp; Proposed System/Solution</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3" name="TextBox 2">
            <a:extLst>
              <a:ext uri="{FF2B5EF4-FFF2-40B4-BE49-F238E27FC236}">
                <a16:creationId xmlns:a16="http://schemas.microsoft.com/office/drawing/2014/main" id="{E5B75483-D7A8-FA82-D758-CCA108BCFACA}"/>
              </a:ext>
            </a:extLst>
          </p:cNvPr>
          <p:cNvSpPr txBox="1"/>
          <p:nvPr/>
        </p:nvSpPr>
        <p:spPr>
          <a:xfrm>
            <a:off x="32277" y="144682"/>
            <a:ext cx="4633912" cy="338554"/>
          </a:xfrm>
          <a:prstGeom prst="rect">
            <a:avLst/>
          </a:prstGeom>
          <a:solidFill>
            <a:srgbClr val="213163"/>
          </a:solidFill>
        </p:spPr>
        <p:txBody>
          <a:bodyPr wrap="square">
            <a:spAutoFit/>
          </a:bodyPr>
          <a:lstStyle/>
          <a:p>
            <a:r>
              <a:rPr lang="en-IN" sz="1600" b="1" dirty="0">
                <a:solidFill>
                  <a:schemeClr val="bg1"/>
                </a:solidFill>
              </a:rPr>
              <a:t>HEART DISEASE PREDICTION</a:t>
            </a: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800767"/>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600" b="0" i="0" dirty="0">
                <a:solidFill>
                  <a:srgbClr val="0D0D0D"/>
                </a:solidFill>
                <a:effectLst/>
                <a:highlight>
                  <a:srgbClr val="FFFFFF"/>
                </a:highlight>
                <a:latin typeface="Söhne"/>
              </a:rPr>
              <a:t>Heart disease remains a significant public health concern globally, with early detection and intervention playing pivotal roles in mitigating its impact. Machine learning techniques, particularly logistic regression, have gained traction in predicting the likelihood of heart disease development based on various risk factors. This study aims to develop and evaluate a logistic regression model for heart disease prediction using a dataset comprising demographic, clinical, and lifestyle variables</a:t>
            </a:r>
            <a:endParaRPr lang="en-US" sz="1600"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a:extLst>
              <a:ext uri="{FF2B5EF4-FFF2-40B4-BE49-F238E27FC236}">
                <a16:creationId xmlns:a16="http://schemas.microsoft.com/office/drawing/2014/main" id="{FF5E54CA-6CA4-5070-7172-9602C7C76BEF}"/>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94615" y="996779"/>
            <a:ext cx="5168858" cy="2395536"/>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marL="285750" indent="-285750">
              <a:spcBef>
                <a:spcPts val="600"/>
              </a:spcBef>
              <a:buFont typeface="Arial" panose="020B0604020202020204" pitchFamily="34" charset="0"/>
              <a:buChar char="•"/>
            </a:pPr>
            <a:r>
              <a:rPr lang="en-US" dirty="0"/>
              <a:t>The goal is to enhance user experience by providing personalized recommendations that cater to individual tastes and preferences, ultimately increasing user engagement and satisfaction with the platform.</a:t>
            </a:r>
          </a:p>
        </p:txBody>
      </p:sp>
      <p:sp>
        <p:nvSpPr>
          <p:cNvPr id="3" name="TextBox 2">
            <a:extLst>
              <a:ext uri="{FF2B5EF4-FFF2-40B4-BE49-F238E27FC236}">
                <a16:creationId xmlns:a16="http://schemas.microsoft.com/office/drawing/2014/main" id="{B6E6F345-B602-EC4B-B8B2-B4CAA1DC1D46}"/>
              </a:ext>
            </a:extLst>
          </p:cNvPr>
          <p:cNvSpPr txBox="1"/>
          <p:nvPr/>
        </p:nvSpPr>
        <p:spPr>
          <a:xfrm>
            <a:off x="180328" y="871538"/>
            <a:ext cx="4569157" cy="224676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dirty="0"/>
              <a:t>The problem statement in a Heart disease prediction project typically revolves around creating an algorithm.</a:t>
            </a:r>
          </a:p>
          <a:p>
            <a:pPr lvl="3"/>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494800"/>
            <a:ext cx="4633912" cy="3077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4" name="TextBox 3">
            <a:extLst>
              <a:ext uri="{FF2B5EF4-FFF2-40B4-BE49-F238E27FC236}">
                <a16:creationId xmlns:a16="http://schemas.microsoft.com/office/drawing/2014/main" id="{4BB5402A-99AD-BE65-BE9A-5626DF13AE34}"/>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a:t>
            </a:r>
            <a:r>
              <a:rPr lang="en-US" dirty="0"/>
              <a:t>HEART DISEASE PREDICTION</a:t>
            </a:r>
            <a:r>
              <a:rPr lang="en-US" i="0" dirty="0">
                <a:solidFill>
                  <a:srgbClr val="000000"/>
                </a:solidFill>
                <a:effectLst/>
              </a:rPr>
              <a:t>.”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513679"/>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5" name="TextBox 4">
            <a:extLst>
              <a:ext uri="{FF2B5EF4-FFF2-40B4-BE49-F238E27FC236}">
                <a16:creationId xmlns:a16="http://schemas.microsoft.com/office/drawing/2014/main" id="{37D8EE05-D7DE-6746-6462-B2B276D2B224}"/>
              </a:ext>
            </a:extLst>
          </p:cNvPr>
          <p:cNvSpPr txBox="1"/>
          <p:nvPr/>
        </p:nvSpPr>
        <p:spPr>
          <a:xfrm>
            <a:off x="-11110" y="11175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6" y="871538"/>
            <a:ext cx="6196014" cy="2614611"/>
          </a:xfrm>
          <a:prstGeom prst="rect">
            <a:avLst/>
          </a:prstGeom>
          <a:noFill/>
          <a:ln>
            <a:noFill/>
          </a:ln>
        </p:spPr>
        <p:txBody>
          <a:bodyPr spcFirstLastPara="1" wrap="square" lIns="91425" tIns="91425" rIns="91425" bIns="91425" anchor="t" anchorCtr="0">
            <a:noAutofit/>
          </a:bodyPr>
          <a:lstStyle/>
          <a:p>
            <a:pPr marL="285750" indent="-285750">
              <a:spcBef>
                <a:spcPts val="600"/>
              </a:spcBef>
              <a:buFont typeface="Arial" panose="020B0604020202020204" pitchFamily="34" charset="0"/>
              <a:buChar char="•"/>
            </a:pPr>
            <a:r>
              <a:rPr lang="en-US" dirty="0"/>
              <a:t> To predict the heart attack disease.</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It helps in reducing treatment costs by providing effective  treatments. </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To find the parameters values in prediction like accuracy, </a:t>
            </a:r>
            <a:r>
              <a:rPr lang="en-US" dirty="0" err="1"/>
              <a:t>elaped</a:t>
            </a:r>
            <a:r>
              <a:rPr lang="en-US" dirty="0"/>
              <a:t> time   and energy consumption.</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Proposed Solution</a:t>
            </a:r>
          </a:p>
        </p:txBody>
      </p:sp>
      <p:sp>
        <p:nvSpPr>
          <p:cNvPr id="3" name="TextBox 2">
            <a:extLst>
              <a:ext uri="{FF2B5EF4-FFF2-40B4-BE49-F238E27FC236}">
                <a16:creationId xmlns:a16="http://schemas.microsoft.com/office/drawing/2014/main" id="{9BDE49EA-9E8A-56A3-0A35-F079E047C2A7}"/>
              </a:ext>
            </a:extLst>
          </p:cNvPr>
          <p:cNvSpPr txBox="1"/>
          <p:nvPr/>
        </p:nvSpPr>
        <p:spPr>
          <a:xfrm>
            <a:off x="0" y="11806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3776562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617891"/>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7" name="TextBox 6">
            <a:extLst>
              <a:ext uri="{FF2B5EF4-FFF2-40B4-BE49-F238E27FC236}">
                <a16:creationId xmlns:a16="http://schemas.microsoft.com/office/drawing/2014/main" id="{6F6B3AFC-0063-39F7-B5D2-236BD6497D43}"/>
              </a:ext>
            </a:extLst>
          </p:cNvPr>
          <p:cNvSpPr txBox="1"/>
          <p:nvPr/>
        </p:nvSpPr>
        <p:spPr>
          <a:xfrm>
            <a:off x="30648" y="154893"/>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
        <p:nvSpPr>
          <p:cNvPr id="12" name="Rectangle 11">
            <a:extLst>
              <a:ext uri="{FF2B5EF4-FFF2-40B4-BE49-F238E27FC236}">
                <a16:creationId xmlns:a16="http://schemas.microsoft.com/office/drawing/2014/main" id="{3BBDA5E7-2482-DFD7-8C33-3330C5AD3E57}"/>
              </a:ext>
            </a:extLst>
          </p:cNvPr>
          <p:cNvSpPr/>
          <p:nvPr/>
        </p:nvSpPr>
        <p:spPr>
          <a:xfrm>
            <a:off x="619124" y="1363662"/>
            <a:ext cx="847725" cy="419100"/>
          </a:xfrm>
          <a:prstGeom prst="rect">
            <a:avLst/>
          </a:prstGeom>
          <a:solidFill>
            <a:schemeClr val="bg1"/>
          </a:solidFill>
          <a:ln>
            <a:solidFill>
              <a:srgbClr val="FF0000"/>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t>Input</a:t>
            </a:r>
            <a:endParaRPr lang="en-IN" dirty="0"/>
          </a:p>
        </p:txBody>
      </p:sp>
      <p:cxnSp>
        <p:nvCxnSpPr>
          <p:cNvPr id="14" name="Straight Connector 13">
            <a:extLst>
              <a:ext uri="{FF2B5EF4-FFF2-40B4-BE49-F238E27FC236}">
                <a16:creationId xmlns:a16="http://schemas.microsoft.com/office/drawing/2014/main" id="{D543C6C7-D1B4-733C-E8D5-43A5B44F1A79}"/>
              </a:ext>
            </a:extLst>
          </p:cNvPr>
          <p:cNvCxnSpPr>
            <a:cxnSpLocks/>
            <a:stCxn id="12" idx="3"/>
          </p:cNvCxnSpPr>
          <p:nvPr/>
        </p:nvCxnSpPr>
        <p:spPr>
          <a:xfrm>
            <a:off x="1466849" y="1573212"/>
            <a:ext cx="523876"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BACDA820-DD90-14A2-F5E9-99F27E8D01D0}"/>
              </a:ext>
            </a:extLst>
          </p:cNvPr>
          <p:cNvSpPr/>
          <p:nvPr/>
        </p:nvSpPr>
        <p:spPr>
          <a:xfrm>
            <a:off x="1990725" y="1363663"/>
            <a:ext cx="1743075" cy="419093"/>
          </a:xfrm>
          <a:prstGeom prst="rect">
            <a:avLst/>
          </a:prstGeom>
          <a:solidFill>
            <a:schemeClr val="bg1"/>
          </a:solidFill>
          <a:ln>
            <a:solidFill>
              <a:srgbClr val="FF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Data Processing </a:t>
            </a:r>
            <a:r>
              <a:rPr lang="en-US" dirty="0" err="1"/>
              <a:t>Pipline</a:t>
            </a:r>
            <a:endParaRPr lang="en-IN" dirty="0"/>
          </a:p>
        </p:txBody>
      </p:sp>
      <p:cxnSp>
        <p:nvCxnSpPr>
          <p:cNvPr id="18" name="Straight Connector 17">
            <a:extLst>
              <a:ext uri="{FF2B5EF4-FFF2-40B4-BE49-F238E27FC236}">
                <a16:creationId xmlns:a16="http://schemas.microsoft.com/office/drawing/2014/main" id="{E9BA96C3-EC4A-0F85-FEA8-05E063829DC4}"/>
              </a:ext>
            </a:extLst>
          </p:cNvPr>
          <p:cNvCxnSpPr>
            <a:cxnSpLocks/>
            <a:stCxn id="16" idx="3"/>
          </p:cNvCxnSpPr>
          <p:nvPr/>
        </p:nvCxnSpPr>
        <p:spPr>
          <a:xfrm>
            <a:off x="3733800" y="1573210"/>
            <a:ext cx="55245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E772B5-5515-B011-0E3F-55079DE99861}"/>
              </a:ext>
            </a:extLst>
          </p:cNvPr>
          <p:cNvSpPr/>
          <p:nvPr/>
        </p:nvSpPr>
        <p:spPr>
          <a:xfrm>
            <a:off x="4333874" y="1257300"/>
            <a:ext cx="1419226" cy="52545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Featurization</a:t>
            </a:r>
            <a:endParaRPr lang="en-IN" dirty="0"/>
          </a:p>
        </p:txBody>
      </p:sp>
      <p:cxnSp>
        <p:nvCxnSpPr>
          <p:cNvPr id="25" name="Straight Connector 24">
            <a:extLst>
              <a:ext uri="{FF2B5EF4-FFF2-40B4-BE49-F238E27FC236}">
                <a16:creationId xmlns:a16="http://schemas.microsoft.com/office/drawing/2014/main" id="{EBC545C9-20F3-827E-4DBE-9AE9423543F4}"/>
              </a:ext>
            </a:extLst>
          </p:cNvPr>
          <p:cNvCxnSpPr>
            <a:cxnSpLocks/>
            <a:stCxn id="23" idx="3"/>
          </p:cNvCxnSpPr>
          <p:nvPr/>
        </p:nvCxnSpPr>
        <p:spPr>
          <a:xfrm>
            <a:off x="5753100" y="1520028"/>
            <a:ext cx="600074"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459349B0-667D-F4DC-071C-78F5EB591A38}"/>
              </a:ext>
            </a:extLst>
          </p:cNvPr>
          <p:cNvSpPr/>
          <p:nvPr/>
        </p:nvSpPr>
        <p:spPr>
          <a:xfrm>
            <a:off x="6429373" y="1257300"/>
            <a:ext cx="1619251" cy="52544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K-means clustering</a:t>
            </a:r>
            <a:endParaRPr lang="en-IN" dirty="0"/>
          </a:p>
        </p:txBody>
      </p:sp>
      <p:cxnSp>
        <p:nvCxnSpPr>
          <p:cNvPr id="29" name="Straight Connector 28">
            <a:extLst>
              <a:ext uri="{FF2B5EF4-FFF2-40B4-BE49-F238E27FC236}">
                <a16:creationId xmlns:a16="http://schemas.microsoft.com/office/drawing/2014/main" id="{0949AFC4-AADC-6C75-4371-7511F7B80B79}"/>
              </a:ext>
            </a:extLst>
          </p:cNvPr>
          <p:cNvCxnSpPr>
            <a:stCxn id="27" idx="2"/>
          </p:cNvCxnSpPr>
          <p:nvPr/>
        </p:nvCxnSpPr>
        <p:spPr>
          <a:xfrm>
            <a:off x="7238999" y="1782745"/>
            <a:ext cx="9526" cy="627080"/>
          </a:xfrm>
          <a:prstGeom prst="line">
            <a:avLst/>
          </a:prstGeom>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7C6E594-FA44-06AE-124F-611CBCAF7405}"/>
              </a:ext>
            </a:extLst>
          </p:cNvPr>
          <p:cNvSpPr/>
          <p:nvPr/>
        </p:nvSpPr>
        <p:spPr>
          <a:xfrm>
            <a:off x="6515100" y="2409825"/>
            <a:ext cx="1533524" cy="323851"/>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API Endpoint</a:t>
            </a:r>
            <a:endParaRPr lang="en-IN" dirty="0"/>
          </a:p>
        </p:txBody>
      </p:sp>
      <p:cxnSp>
        <p:nvCxnSpPr>
          <p:cNvPr id="33" name="Straight Connector 32">
            <a:extLst>
              <a:ext uri="{FF2B5EF4-FFF2-40B4-BE49-F238E27FC236}">
                <a16:creationId xmlns:a16="http://schemas.microsoft.com/office/drawing/2014/main" id="{6525A9C5-9900-61E3-77E7-43B04CE049A9}"/>
              </a:ext>
            </a:extLst>
          </p:cNvPr>
          <p:cNvCxnSpPr>
            <a:stCxn id="31" idx="1"/>
          </p:cNvCxnSpPr>
          <p:nvPr/>
        </p:nvCxnSpPr>
        <p:spPr>
          <a:xfrm flipH="1" flipV="1">
            <a:off x="5819775" y="2571750"/>
            <a:ext cx="695325" cy="1"/>
          </a:xfrm>
          <a:prstGeom prst="line">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FD92710E-83A1-06DE-0E4D-B843EB0E7FE1}"/>
              </a:ext>
            </a:extLst>
          </p:cNvPr>
          <p:cNvSpPr/>
          <p:nvPr/>
        </p:nvSpPr>
        <p:spPr>
          <a:xfrm>
            <a:off x="4638675" y="2182011"/>
            <a:ext cx="1181100" cy="779477"/>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User</a:t>
            </a:r>
            <a:endParaRPr lang="en-IN" dirty="0"/>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5" y="895265"/>
            <a:ext cx="4386264" cy="415495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rgbClr val="0D0D0D"/>
                </a:solidFill>
                <a:effectLst/>
                <a:highlight>
                  <a:srgbClr val="FFFFFF"/>
                </a:highlight>
                <a:latin typeface="Söhne"/>
              </a:rPr>
              <a:t>Integration of Multi-omics Data</a:t>
            </a:r>
            <a:r>
              <a:rPr lang="en-US" b="0" i="0" dirty="0">
                <a:solidFill>
                  <a:srgbClr val="0D0D0D"/>
                </a:solidFill>
                <a:effectLst/>
                <a:highlight>
                  <a:srgbClr val="FFFFFF"/>
                </a:highlight>
                <a:latin typeface="Söhne"/>
              </a:rPr>
              <a:t>:</a:t>
            </a:r>
            <a:r>
              <a:rPr lang="en-US" sz="1350" b="0" i="0" dirty="0">
                <a:solidFill>
                  <a:srgbClr val="0D0D0D"/>
                </a:solidFill>
                <a:effectLst/>
                <a:highlight>
                  <a:srgbClr val="FFFFFF"/>
                </a:highlight>
                <a:latin typeface="Söhne"/>
              </a:rPr>
              <a:t> Incorporating multi-omics data, including genomics, proteomics, and metabolomics, can enhance the predictive accuracy of heart disease models by capturing underlying biological mechanisms and genetic predispositions.</a:t>
            </a:r>
          </a:p>
          <a:p>
            <a:pPr algn="l">
              <a:buFont typeface="+mj-lt"/>
              <a:buAutoNum type="arabicPeriod"/>
            </a:pPr>
            <a:r>
              <a:rPr lang="en-US" b="0" i="0" dirty="0">
                <a:solidFill>
                  <a:srgbClr val="0D0D0D"/>
                </a:solidFill>
                <a:effectLst/>
                <a:highlight>
                  <a:srgbClr val="FFFFFF"/>
                </a:highlight>
                <a:latin typeface="Söhne"/>
              </a:rPr>
              <a:t> </a:t>
            </a:r>
            <a:r>
              <a:rPr lang="en-US" b="1" i="0" dirty="0">
                <a:solidFill>
                  <a:srgbClr val="0D0D0D"/>
                </a:solidFill>
                <a:effectLst/>
                <a:highlight>
                  <a:srgbClr val="FFFFFF"/>
                </a:highlight>
                <a:latin typeface="Söhne"/>
              </a:rPr>
              <a:t>Deep Learning Models</a:t>
            </a:r>
            <a:r>
              <a:rPr lang="en-US"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Future research could explore the application of deep learning models, such as convolutional neural networks (CNNs) and recurrent neural networks (RNNs), for heart disease prediction. These models can automatically learn hierarchical representations from raw data, potentially uncovering subtle patterns and interactions that traditional machine learning algorithms may overlook.</a:t>
            </a:r>
          </a:p>
          <a:p>
            <a:pPr algn="l">
              <a:buFont typeface="+mj-lt"/>
              <a:buAutoNum type="arabicPeriod"/>
            </a:pPr>
            <a:r>
              <a:rPr lang="en-US" b="1" i="0" dirty="0">
                <a:solidFill>
                  <a:srgbClr val="0D0D0D"/>
                </a:solidFill>
                <a:effectLst/>
                <a:highlight>
                  <a:srgbClr val="FFFFFF"/>
                </a:highlight>
                <a:latin typeface="Söhne"/>
              </a:rPr>
              <a:t>Longitudinal Data Analysis</a:t>
            </a:r>
            <a:r>
              <a:rPr lang="en-US" b="0" i="0" dirty="0">
                <a:solidFill>
                  <a:srgbClr val="0D0D0D"/>
                </a:solidFill>
                <a:effectLst/>
                <a:highlight>
                  <a:srgbClr val="FFFFFF"/>
                </a:highlight>
                <a:latin typeface="Söhne"/>
              </a:rPr>
              <a:t>:</a:t>
            </a:r>
            <a:r>
              <a:rPr lang="en-US" sz="1200"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Longitudinal studies tracking individuals over time can provide valuable insights into the progression of heart disease and the dynamic nature of risk factors. Analyzing longitudinal data using advanced statistical methods, such as longitudinal mixed-effects models</a:t>
            </a:r>
            <a:endParaRPr lang="en-US" sz="1350"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72A343F-855A-F453-F887-0E4F12E1DC49}"/>
              </a:ext>
            </a:extLst>
          </p:cNvPr>
          <p:cNvSpPr txBox="1"/>
          <p:nvPr/>
        </p:nvSpPr>
        <p:spPr>
          <a:xfrm>
            <a:off x="61913" y="99279"/>
            <a:ext cx="3767137" cy="307777"/>
          </a:xfrm>
          <a:prstGeom prst="rect">
            <a:avLst/>
          </a:prstGeom>
          <a:solidFill>
            <a:srgbClr val="223366"/>
          </a:solidFill>
          <a:ln>
            <a:solidFill>
              <a:srgbClr val="223366"/>
            </a:solidFill>
          </a:ln>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721</TotalTime>
  <Words>564</Words>
  <Application>Microsoft Office PowerPoint</Application>
  <PresentationFormat>On-screen Show (16:9)</PresentationFormat>
  <Paragraphs>73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162</cp:revision>
  <dcterms:modified xsi:type="dcterms:W3CDTF">2024-04-12T09:14:37Z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